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434" r:id="rId3"/>
    <p:sldId id="416" r:id="rId4"/>
    <p:sldId id="435" r:id="rId5"/>
    <p:sldId id="436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6" r:id="rId14"/>
    <p:sldId id="447" r:id="rId15"/>
    <p:sldId id="449" r:id="rId16"/>
    <p:sldId id="448" r:id="rId17"/>
    <p:sldId id="450" r:id="rId18"/>
    <p:sldId id="451" r:id="rId19"/>
    <p:sldId id="452" r:id="rId20"/>
    <p:sldId id="453" r:id="rId21"/>
    <p:sldId id="454" r:id="rId22"/>
    <p:sldId id="455" r:id="rId23"/>
    <p:sldId id="437" r:id="rId24"/>
    <p:sldId id="457" r:id="rId25"/>
    <p:sldId id="456" r:id="rId26"/>
    <p:sldId id="458" r:id="rId27"/>
    <p:sldId id="45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80" autoAdjust="0"/>
    <p:restoredTop sz="85279"/>
  </p:normalViewPr>
  <p:slideViewPr>
    <p:cSldViewPr>
      <p:cViewPr varScale="1">
        <p:scale>
          <a:sx n="138" d="100"/>
          <a:sy n="138" d="100"/>
        </p:scale>
        <p:origin x="176" y="10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96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39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8.1. from ggplot2 book (Wickham 2009)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00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93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size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an absolute size (e.g. 13) or a relative increase over the default,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for example size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62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argument reverses scale</a:t>
            </a:r>
          </a:p>
          <a:p>
            <a:r>
              <a:rPr lang="en-US" dirty="0"/>
              <a:t>Recall that c( means collect in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2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7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2 default colors and first 2 defaults for shapes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default color scheme in ggplot2 i.e.,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scale_color_hue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picks evenly spaced hues around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(Hue-Chroma-Luminance) color wheel starting from 15.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thing different is the addition of a point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make point layer ‘pink’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= transparency (0.5 = half transparent)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9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/wiki/colors-in-r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5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30 . You can modify the 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using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3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journals.plos.org/plosbiology/article?id=10.1371/journal.pbio.100212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ape.inf.usi.ch/quick-reference/ggplot2/colour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4</a:t>
            </a:r>
            <a:br>
              <a:rPr lang="en-US" dirty="0"/>
            </a:br>
            <a:r>
              <a:rPr lang="en-US" dirty="0"/>
              <a:t>Data Visualization with </a:t>
            </a:r>
            <a:r>
              <a:rPr lang="en-US" i="1" dirty="0"/>
              <a:t>ggplot2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5AB97-3557-F649-8398-E5DF0549B5A2}"/>
              </a:ext>
            </a:extLst>
          </p:cNvPr>
          <p:cNvSpPr txBox="1"/>
          <p:nvPr/>
        </p:nvSpPr>
        <p:spPr>
          <a:xfrm>
            <a:off x="3352800" y="3962400"/>
            <a:ext cx="25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Beckerman et al. p. 79-92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06A5-73FB-ED46-9510-A66D140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0"/>
            <a:ext cx="3429000" cy="16303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RColorBrewer</a:t>
            </a:r>
            <a:r>
              <a:rPr lang="en-US" dirty="0"/>
              <a:t> palettes:</a:t>
            </a:r>
            <a:br>
              <a:rPr lang="en-US" dirty="0"/>
            </a:br>
            <a:br>
              <a:rPr lang="en-US" dirty="0"/>
            </a:br>
            <a:r>
              <a:rPr lang="en-US" sz="2000" dirty="0" err="1"/>
              <a:t>install.packages</a:t>
            </a:r>
            <a:r>
              <a:rPr lang="en-US" sz="2000" dirty="0"/>
              <a:t>("</a:t>
            </a:r>
            <a:r>
              <a:rPr lang="en-US" sz="2000" dirty="0" err="1"/>
              <a:t>RColorBrewer</a:t>
            </a:r>
            <a:r>
              <a:rPr lang="en-US" sz="2000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3F11-AFD3-1246-B0B1-117E7724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"/>
            <a:ext cx="5029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2092-A313-6342-85AC-08346CB2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Distributions: Making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EC70-2F2A-0041-95A0-1EB7F8350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/>
          <a:lstStyle/>
          <a:p>
            <a:r>
              <a:rPr lang="en-US" dirty="0"/>
              <a:t>Plotting distribution of a single variable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Most obvious thing to adjust is bin width: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bins</a:t>
            </a:r>
            <a:r>
              <a:rPr lang="en-US" dirty="0"/>
              <a:t> = 10)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binwidth</a:t>
            </a:r>
            <a:r>
              <a:rPr lang="en-US" dirty="0"/>
              <a:t> = 15)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0AB6D-1B13-414B-BD5C-EB72809A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14" y="1295400"/>
            <a:ext cx="2514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1D0E2-4996-194F-8E76-DBD1F5E4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76" y="3810000"/>
            <a:ext cx="2560638" cy="25606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6EE83B-5EE7-4A48-A9CC-06056BEA9EBE}"/>
              </a:ext>
            </a:extLst>
          </p:cNvPr>
          <p:cNvCxnSpPr/>
          <p:nvPr/>
        </p:nvCxnSpPr>
        <p:spPr>
          <a:xfrm flipV="1">
            <a:off x="5562600" y="3657600"/>
            <a:ext cx="11430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5FFA16-805D-9447-A628-1670C035E4A8}"/>
              </a:ext>
            </a:extLst>
          </p:cNvPr>
          <p:cNvCxnSpPr>
            <a:cxnSpLocks/>
          </p:cNvCxnSpPr>
          <p:nvPr/>
        </p:nvCxnSpPr>
        <p:spPr>
          <a:xfrm>
            <a:off x="6172200" y="5410200"/>
            <a:ext cx="42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/>
          <a:lstStyle/>
          <a:p>
            <a:r>
              <a:rPr lang="en-US" dirty="0"/>
              <a:t>Faceting, or latticing, is about producing a matrix of graphs, automatically structured by a factor (categorical variable) in your data.</a:t>
            </a:r>
          </a:p>
          <a:p>
            <a:r>
              <a:rPr lang="en-US" dirty="0"/>
              <a:t>This trick works for almost all graphics in ggplot2’s toolbox</a:t>
            </a:r>
          </a:p>
          <a:p>
            <a:r>
              <a:rPr lang="en-US" dirty="0"/>
              <a:t>Uses a special component called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15)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(~Grazing)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C38D7-67BB-6345-AC0C-DFABD483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7338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800600" cy="944562"/>
          </a:xfrm>
        </p:spPr>
        <p:txBody>
          <a:bodyPr/>
          <a:lstStyle/>
          <a:p>
            <a:r>
              <a:rPr lang="en-US" dirty="0"/>
              <a:t>Saving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Plot Export Button:</a:t>
            </a:r>
          </a:p>
          <a:p>
            <a:pPr lvl="1"/>
            <a:r>
              <a:rPr lang="en-US" dirty="0"/>
              <a:t>provides options to save to image file types such as .</a:t>
            </a:r>
            <a:r>
              <a:rPr lang="en-US" dirty="0" err="1"/>
              <a:t>png</a:t>
            </a:r>
            <a:r>
              <a:rPr lang="en-US" dirty="0"/>
              <a:t> or .tiff, to save to PDF, or to copy the figure to the clipboard</a:t>
            </a:r>
          </a:p>
          <a:p>
            <a:pPr lvl="1"/>
            <a:r>
              <a:rPr lang="en-US" dirty="0"/>
              <a:t>Can adjust size, orientation, and define file path to save</a:t>
            </a:r>
          </a:p>
          <a:p>
            <a:pPr marL="514350" indent="-457200"/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()	 Works by saving the figure in the plots window to a filename you specify; append filetype.</a:t>
            </a:r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ThatCoolHistogramOfFruit.png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</a:t>
            </a:r>
          </a:p>
          <a:p>
            <a:pPr marL="514350" indent="-457200"/>
            <a:r>
              <a:rPr lang="en-US" dirty="0"/>
              <a:t>Saves to the current working directory; another reason to use </a:t>
            </a:r>
            <a:r>
              <a:rPr lang="en-US" dirty="0" err="1"/>
              <a:t>Rstudio</a:t>
            </a:r>
            <a:r>
              <a:rPr lang="en-US" dirty="0"/>
              <a:t> projects (already defined)</a:t>
            </a:r>
          </a:p>
          <a:p>
            <a:pPr marL="514350" indent="-457200"/>
            <a:r>
              <a:rPr lang="en-US" dirty="0"/>
              <a:t>You can define the location, change the height and width, the units, filetype, and the resolution. All important if your work is to be fully repeatable.</a:t>
            </a:r>
          </a:p>
          <a:p>
            <a:pPr marL="5715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ggsave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BB9D50BC-94FC-6B43-A25F-89C63184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"/>
            <a:ext cx="2857500" cy="9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4D71-7DBA-BE4C-8941-38E9B0E5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93"/>
            <a:ext cx="8229600" cy="944562"/>
          </a:xfrm>
        </p:spPr>
        <p:txBody>
          <a:bodyPr/>
          <a:lstStyle/>
          <a:p>
            <a:r>
              <a:rPr lang="en-US" dirty="0"/>
              <a:t>Ch. 8 Scales and Themes in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87B5-F7D2-E44D-B0D1-1D073628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</a:t>
            </a:r>
            <a:r>
              <a:rPr lang="en-US" sz="2400" dirty="0">
                <a:solidFill>
                  <a:srgbClr val="C00000"/>
                </a:solidFill>
              </a:rPr>
              <a:t>brary</a:t>
            </a:r>
            <a:r>
              <a:rPr lang="en-US" sz="2400" dirty="0"/>
              <a:t>(</a:t>
            </a:r>
            <a:r>
              <a:rPr lang="en-US" sz="2400" dirty="0" err="1"/>
              <a:t>gridExtra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#a helper package for placing more than one ggplot2 figure on the same page</a:t>
            </a:r>
          </a:p>
          <a:p>
            <a:pPr marL="0" indent="0">
              <a:buNone/>
            </a:pPr>
            <a:r>
              <a:rPr lang="en-US" sz="2400" dirty="0"/>
              <a:t># BASE scatterplot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(x = Root,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 BASE box-and-whiskers plot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eg_box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/>
              <a:t>aes</a:t>
            </a:r>
            <a:r>
              <a:rPr lang="en-US" sz="2400" dirty="0"/>
              <a:t>(x = Grazing,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grid.arrange</a:t>
            </a:r>
            <a:r>
              <a:rPr lang="en-US" sz="2400" dirty="0"/>
              <a:t>(</a:t>
            </a:r>
            <a:r>
              <a:rPr lang="en-US" sz="2400" dirty="0" err="1"/>
              <a:t>eg_scatter</a:t>
            </a:r>
            <a:r>
              <a:rPr lang="en-US" sz="2400" dirty="0"/>
              <a:t>, </a:t>
            </a:r>
            <a:r>
              <a:rPr lang="en-US" sz="2400" dirty="0" err="1"/>
              <a:t>eg_box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nrow</a:t>
            </a:r>
            <a:r>
              <a:rPr lang="en-US" sz="2400" dirty="0"/>
              <a:t> = 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8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6FFD9-C9EC-FF4E-84AF-FAC578E5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2799-CFFA-714E-9B6A-224FF15A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May Want to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A5A1-0377-1542-8778-96999505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axis labels, with math symbols, rotation, and colors;</a:t>
            </a:r>
          </a:p>
          <a:p>
            <a:pPr marL="0" indent="0">
              <a:buNone/>
            </a:pPr>
            <a:r>
              <a:rPr lang="en-US" dirty="0"/>
              <a:t>• axis ranges and tick mark locations;</a:t>
            </a:r>
          </a:p>
          <a:p>
            <a:pPr marL="0" indent="0">
              <a:buNone/>
            </a:pPr>
            <a:r>
              <a:rPr lang="en-US" dirty="0"/>
              <a:t>• the grey background and the gridlines;</a:t>
            </a:r>
          </a:p>
          <a:p>
            <a:pPr marL="0" indent="0">
              <a:buNone/>
            </a:pPr>
            <a:r>
              <a:rPr lang="en-US" dirty="0"/>
              <a:t>• the boxes and title in the key;</a:t>
            </a:r>
          </a:p>
          <a:p>
            <a:pPr marL="0" indent="0">
              <a:buNone/>
            </a:pPr>
            <a:r>
              <a:rPr lang="en-US" dirty="0"/>
              <a:t>• text annotation inside the plot.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routes to customizing a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figure. </a:t>
            </a:r>
          </a:p>
          <a:p>
            <a:pPr marL="0" indent="0">
              <a:buNone/>
            </a:pPr>
            <a:r>
              <a:rPr lang="en-US" dirty="0"/>
              <a:t>	The first is via a </a:t>
            </a:r>
            <a:r>
              <a:rPr lang="en-US" dirty="0">
                <a:solidFill>
                  <a:srgbClr val="C00000"/>
                </a:solidFill>
              </a:rPr>
              <a:t>scale</a:t>
            </a:r>
            <a:r>
              <a:rPr lang="en-US" dirty="0"/>
              <a:t>_() function.</a:t>
            </a:r>
          </a:p>
          <a:p>
            <a:pPr marL="0" indent="0">
              <a:buNone/>
            </a:pPr>
            <a:r>
              <a:rPr lang="en-US" dirty="0"/>
              <a:t>	The second is via the 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13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3B0F-C6CD-A941-ACA2-9C5217A5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Axis Labels, Axis Limits, and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73E5-255C-F249-B1AC-66B3C0ED5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change the axis titles with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() and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(), or their parent and guardian function, </a:t>
            </a:r>
            <a:r>
              <a:rPr lang="en-US" dirty="0">
                <a:solidFill>
                  <a:srgbClr val="C00000"/>
                </a:solidFill>
              </a:rPr>
              <a:t>labs</a:t>
            </a:r>
            <a:r>
              <a:rPr lang="en-US" dirty="0"/>
              <a:t>(). They tell R to show these labels (make new layer) rather than the default X and Y mappings.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("Root Biomass") +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("Fruit Production")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#re-scale the axes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xlim</a:t>
            </a:r>
            <a:r>
              <a:rPr lang="en-US" dirty="0"/>
              <a:t>(0, 20) + </a:t>
            </a:r>
            <a:r>
              <a:rPr lang="en-US" dirty="0" err="1">
                <a:solidFill>
                  <a:srgbClr val="C00000"/>
                </a:solidFill>
              </a:rPr>
              <a:t>ylim</a:t>
            </a:r>
            <a:r>
              <a:rPr lang="en-US" dirty="0"/>
              <a:t>(0, 140)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60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() function requires specifying the </a:t>
            </a:r>
            <a:r>
              <a:rPr lang="en-US" u="sng" dirty="0"/>
              <a:t>kind</a:t>
            </a:r>
            <a:r>
              <a:rPr lang="en-US" dirty="0"/>
              <a:t> of annotation to use (e.g. ‘text), </a:t>
            </a:r>
            <a:r>
              <a:rPr lang="en-US" u="sng" dirty="0"/>
              <a:t>where</a:t>
            </a:r>
            <a:r>
              <a:rPr lang="en-US" dirty="0"/>
              <a:t> to put the annotation using the coordinate system of the graph, and </a:t>
            </a:r>
            <a:r>
              <a:rPr lang="en-US" u="sng" dirty="0"/>
              <a:t>what to write</a:t>
            </a:r>
            <a:r>
              <a:rPr lang="en-US" dirty="0"/>
              <a:t>—the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("text", x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(6,8), y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(105, 25),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label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("Text up here...","...and text down 	here"))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for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59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54" y="762000"/>
            <a:ext cx="8229600" cy="5562600"/>
          </a:xfrm>
        </p:spPr>
        <p:txBody>
          <a:bodyPr/>
          <a:lstStyle/>
          <a:p>
            <a:r>
              <a:rPr lang="en-US" dirty="0"/>
              <a:t>We adjust the range of the x-axis using the 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argument, and the frequency and location of the tick marks by specifying the integer values where we want them with the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argument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scale_x_continuous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c(4, 11), 	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4:11)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B641-709E-D44B-B518-983382A3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508007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We previously learned how to use the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argument in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to allocate different colors to points based on their membership of a group. </a:t>
            </a:r>
          </a:p>
          <a:p>
            <a:r>
              <a:rPr lang="en-US" dirty="0"/>
              <a:t>We extended this functionality by customizing the colors allocated to each group as follows, using the </a:t>
            </a:r>
            <a:r>
              <a:rPr lang="en-US" dirty="0" err="1">
                <a:solidFill>
                  <a:srgbClr val="C00000"/>
                </a:solidFill>
              </a:rPr>
              <a:t>scale_colour_manual</a:t>
            </a:r>
            <a:r>
              <a:rPr lang="en-US" dirty="0"/>
              <a:t>() layering.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data</a:t>
            </a:r>
            <a:r>
              <a:rPr lang="en-US" sz="2600" dirty="0"/>
              <a:t> = compensation, </a:t>
            </a:r>
            <a:r>
              <a:rPr lang="en-US" sz="2600" dirty="0" err="1">
                <a:solidFill>
                  <a:srgbClr val="C00000"/>
                </a:solidFill>
              </a:rPr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Root,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Fruit, </a:t>
            </a:r>
            <a:r>
              <a:rPr lang="en-US" sz="2600" dirty="0" err="1">
                <a:solidFill>
                  <a:srgbClr val="00B050"/>
                </a:solidFill>
              </a:rPr>
              <a:t>colour</a:t>
            </a:r>
            <a:r>
              <a:rPr lang="en-US" sz="2600" dirty="0"/>
              <a:t> 	= Grazing))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scale_colour_manual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values</a:t>
            </a:r>
            <a:r>
              <a:rPr lang="en-US" sz="2600" dirty="0"/>
              <a:t> = c(</a:t>
            </a:r>
            <a:r>
              <a:rPr lang="en-US" sz="2600" dirty="0">
                <a:solidFill>
                  <a:srgbClr val="00B050"/>
                </a:solidFill>
              </a:rPr>
              <a:t>Grazed</a:t>
            </a:r>
            <a:r>
              <a:rPr lang="en-US" sz="2600" dirty="0"/>
              <a:t> = "brown", 	</a:t>
            </a:r>
            <a:r>
              <a:rPr lang="en-US" sz="2600" dirty="0" err="1">
                <a:solidFill>
                  <a:srgbClr val="00B050"/>
                </a:solidFill>
              </a:rPr>
              <a:t>Ungrazed</a:t>
            </a:r>
            <a:r>
              <a:rPr lang="en-US" sz="2600" dirty="0"/>
              <a:t> = "green"))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Scale transformation; one or both of the X-Y axes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scale_y_continuous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breaks</a:t>
            </a:r>
            <a:r>
              <a:rPr lang="en-US" sz="2400" dirty="0"/>
              <a:t> = </a:t>
            </a:r>
            <a:r>
              <a:rPr lang="en-US" sz="2400" dirty="0" err="1">
                <a:solidFill>
                  <a:srgbClr val="C00000"/>
                </a:solidFill>
              </a:rPr>
              <a:t>seq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from</a:t>
            </a:r>
            <a:r>
              <a:rPr lang="en-US" sz="2400" dirty="0"/>
              <a:t> = 10, </a:t>
            </a:r>
            <a:r>
              <a:rPr lang="en-US" sz="2400" dirty="0">
                <a:solidFill>
                  <a:srgbClr val="00B050"/>
                </a:solidFill>
              </a:rPr>
              <a:t>to</a:t>
            </a:r>
            <a:r>
              <a:rPr lang="en-US" sz="2400" dirty="0"/>
              <a:t> = 150, </a:t>
            </a:r>
            <a:r>
              <a:rPr lang="en-US" sz="2400" dirty="0">
                <a:solidFill>
                  <a:srgbClr val="00B050"/>
                </a:solidFill>
              </a:rPr>
              <a:t>by</a:t>
            </a:r>
            <a:r>
              <a:rPr lang="en-US" sz="2400" dirty="0"/>
              <a:t> 	= 20), </a:t>
            </a:r>
            <a:r>
              <a:rPr lang="en-US" sz="2400" dirty="0">
                <a:solidFill>
                  <a:srgbClr val="00B050"/>
                </a:solidFill>
              </a:rPr>
              <a:t>trans</a:t>
            </a:r>
            <a:r>
              <a:rPr lang="en-US" sz="2400" dirty="0"/>
              <a:t> = "log10")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684A4-B296-3742-9224-66D98C55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5908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2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09600"/>
            <a:ext cx="8763000" cy="5562600"/>
          </a:xfrm>
        </p:spPr>
        <p:txBody>
          <a:bodyPr>
            <a:normAutofit/>
          </a:bodyPr>
          <a:lstStyle/>
          <a:p>
            <a:r>
              <a:rPr lang="en-US" dirty="0"/>
              <a:t>Very powerful framework for adjusting all the non-aesthetic pieces of a graph; many built-in like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theme</a:t>
            </a:r>
            <a:r>
              <a:rPr lang="en-US" sz="2400" dirty="0"/>
              <a:t>(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panel.background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element_rect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NA, 	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>
                <a:solidFill>
                  <a:srgbClr val="00B0F0"/>
                </a:solidFill>
              </a:rPr>
              <a:t>black</a:t>
            </a:r>
            <a:r>
              <a:rPr lang="en-US" sz="2400" dirty="0"/>
              <a:t>"),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panel.grid.minor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element_blank</a:t>
            </a:r>
            <a:r>
              <a:rPr lang="en-US" sz="2400" dirty="0"/>
              <a:t>(),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panel.grid.major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element_line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 err="1">
                <a:solidFill>
                  <a:srgbClr val="00B0F0"/>
                </a:solidFill>
              </a:rPr>
              <a:t>lightblue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6EDE-9D4A-2A4D-AD6D-0CEE2738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43" y="4213459"/>
            <a:ext cx="33528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269B1-FA5F-C04B-9A30-46EDDFCAEAE0}"/>
              </a:ext>
            </a:extLst>
          </p:cNvPr>
          <p:cNvSpPr txBox="1"/>
          <p:nvPr/>
        </p:nvSpPr>
        <p:spPr>
          <a:xfrm>
            <a:off x="5791200" y="1676400"/>
            <a:ext cx="27432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of these are not intuitive, so it helps to have a reference list: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1ECFD-0A0D-A94F-8028-CE54FADD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13459"/>
            <a:ext cx="3352800" cy="2514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2BB8B5-2349-EA43-BC43-58FFA2AB36A3}"/>
              </a:ext>
            </a:extLst>
          </p:cNvPr>
          <p:cNvCxnSpPr/>
          <p:nvPr/>
        </p:nvCxnSpPr>
        <p:spPr>
          <a:xfrm>
            <a:off x="4419600" y="5257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5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" y="6849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Theme  element         Type       Description</a:t>
            </a:r>
          </a:p>
          <a:p>
            <a:pPr marL="0" indent="0">
              <a:buNone/>
            </a:pPr>
            <a:r>
              <a:rPr lang="en-US" dirty="0" err="1"/>
              <a:t>axis.line</a:t>
            </a:r>
            <a:r>
              <a:rPr lang="en-US" dirty="0"/>
              <a:t>            	segment 	line along axis </a:t>
            </a:r>
          </a:p>
          <a:p>
            <a:pPr marL="0" indent="0">
              <a:buNone/>
            </a:pPr>
            <a:r>
              <a:rPr lang="en-US" dirty="0" err="1"/>
              <a:t>axis.text.x</a:t>
            </a:r>
            <a:r>
              <a:rPr lang="en-US" dirty="0"/>
              <a:t>        	text         	x axis label </a:t>
            </a:r>
          </a:p>
          <a:p>
            <a:pPr marL="0" indent="0">
              <a:buNone/>
            </a:pPr>
            <a:r>
              <a:rPr lang="en-US" dirty="0" err="1"/>
              <a:t>axis.text.y</a:t>
            </a:r>
            <a:r>
              <a:rPr lang="en-US" dirty="0"/>
              <a:t>              	text         	y axis label </a:t>
            </a:r>
          </a:p>
          <a:p>
            <a:pPr marL="0" indent="0">
              <a:buNone/>
            </a:pPr>
            <a:r>
              <a:rPr lang="en-US" dirty="0" err="1"/>
              <a:t>axis.ticks</a:t>
            </a:r>
            <a:r>
              <a:rPr lang="en-US" dirty="0"/>
              <a:t>           	segment 	axis tick marks  </a:t>
            </a:r>
          </a:p>
          <a:p>
            <a:pPr marL="0" indent="0">
              <a:buNone/>
            </a:pPr>
            <a:r>
              <a:rPr lang="en-US" dirty="0" err="1"/>
              <a:t>axis.title.x</a:t>
            </a:r>
            <a:r>
              <a:rPr lang="en-US" dirty="0"/>
              <a:t>       	text         	horizontal tick labels </a:t>
            </a:r>
          </a:p>
          <a:p>
            <a:pPr marL="0" indent="0">
              <a:buNone/>
            </a:pPr>
            <a:r>
              <a:rPr lang="en-US" dirty="0" err="1"/>
              <a:t>axis.title.y</a:t>
            </a:r>
            <a:r>
              <a:rPr lang="en-US" dirty="0"/>
              <a:t>       	text         	vertical tick labels</a:t>
            </a:r>
          </a:p>
          <a:p>
            <a:pPr marL="0" indent="0">
              <a:buNone/>
            </a:pPr>
            <a:r>
              <a:rPr lang="en-US" dirty="0" err="1"/>
              <a:t>legend.background</a:t>
            </a:r>
            <a:r>
              <a:rPr lang="en-US" dirty="0"/>
              <a:t>	</a:t>
            </a:r>
            <a:r>
              <a:rPr lang="en-US" dirty="0" err="1"/>
              <a:t>rect</a:t>
            </a:r>
            <a:r>
              <a:rPr lang="en-US" dirty="0"/>
              <a:t>         	background of legend</a:t>
            </a:r>
          </a:p>
          <a:p>
            <a:pPr marL="0" indent="0">
              <a:buNone/>
            </a:pPr>
            <a:r>
              <a:rPr lang="en-US" dirty="0" err="1"/>
              <a:t>legend.key</a:t>
            </a:r>
            <a:r>
              <a:rPr lang="en-US" dirty="0"/>
              <a:t>             	</a:t>
            </a:r>
            <a:r>
              <a:rPr lang="en-US" dirty="0" err="1"/>
              <a:t>rect</a:t>
            </a:r>
            <a:r>
              <a:rPr lang="en-US" dirty="0"/>
              <a:t>         	background underneath legend keys</a:t>
            </a:r>
          </a:p>
          <a:p>
            <a:pPr marL="0" indent="0">
              <a:buNone/>
            </a:pPr>
            <a:r>
              <a:rPr lang="en-US" dirty="0" err="1"/>
              <a:t>legend.text</a:t>
            </a:r>
            <a:r>
              <a:rPr lang="en-US" dirty="0"/>
              <a:t>          	text         	legend labels</a:t>
            </a:r>
          </a:p>
          <a:p>
            <a:pPr marL="0" indent="0">
              <a:buNone/>
            </a:pPr>
            <a:r>
              <a:rPr lang="en-US" dirty="0" err="1"/>
              <a:t>legend.title</a:t>
            </a:r>
            <a:r>
              <a:rPr lang="en-US" dirty="0"/>
              <a:t>        	text         	legend name</a:t>
            </a:r>
          </a:p>
          <a:p>
            <a:pPr marL="0" indent="0">
              <a:buNone/>
            </a:pPr>
            <a:r>
              <a:rPr lang="en-US" dirty="0" err="1"/>
              <a:t>panel.background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panel </a:t>
            </a:r>
          </a:p>
          <a:p>
            <a:pPr marL="0" indent="0">
              <a:buNone/>
            </a:pPr>
            <a:r>
              <a:rPr lang="en-US" dirty="0" err="1"/>
              <a:t>panel.border</a:t>
            </a:r>
            <a:r>
              <a:rPr lang="en-US" dirty="0"/>
              <a:t>           	</a:t>
            </a:r>
            <a:r>
              <a:rPr lang="en-US" dirty="0" err="1"/>
              <a:t>rect</a:t>
            </a:r>
            <a:r>
              <a:rPr lang="en-US" dirty="0"/>
              <a:t>         	border around panel </a:t>
            </a:r>
          </a:p>
          <a:p>
            <a:pPr marL="0" indent="0">
              <a:buNone/>
            </a:pPr>
            <a:r>
              <a:rPr lang="en-US" dirty="0" err="1"/>
              <a:t>panel.grid.major</a:t>
            </a:r>
            <a:r>
              <a:rPr lang="en-US" dirty="0"/>
              <a:t>   	line         	major grid lines </a:t>
            </a:r>
          </a:p>
          <a:p>
            <a:pPr marL="0" indent="0">
              <a:buNone/>
            </a:pPr>
            <a:r>
              <a:rPr lang="en-US" dirty="0" err="1"/>
              <a:t>panel.grid.minor</a:t>
            </a:r>
            <a:r>
              <a:rPr lang="en-US" dirty="0"/>
              <a:t>  	line         	minor grid lines </a:t>
            </a:r>
          </a:p>
          <a:p>
            <a:pPr marL="0" indent="0">
              <a:buNone/>
            </a:pPr>
            <a:r>
              <a:rPr lang="en-US" dirty="0" err="1"/>
              <a:t>plot.background</a:t>
            </a:r>
            <a:r>
              <a:rPr lang="en-US" dirty="0"/>
              <a:t>    	</a:t>
            </a:r>
            <a:r>
              <a:rPr lang="en-US" dirty="0" err="1"/>
              <a:t>rect</a:t>
            </a:r>
            <a:r>
              <a:rPr lang="en-US" dirty="0"/>
              <a:t>         	background of the entire plot </a:t>
            </a:r>
          </a:p>
          <a:p>
            <a:pPr marL="0" indent="0">
              <a:buNone/>
            </a:pPr>
            <a:r>
              <a:rPr lang="en-US" dirty="0" err="1"/>
              <a:t>plot.title</a:t>
            </a:r>
            <a:r>
              <a:rPr lang="en-US" dirty="0"/>
              <a:t>          	text         	plot title</a:t>
            </a:r>
          </a:p>
          <a:p>
            <a:pPr marL="0" indent="0">
              <a:buNone/>
            </a:pPr>
            <a:r>
              <a:rPr lang="en-US" dirty="0" err="1"/>
              <a:t>strip.background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facet  labels </a:t>
            </a:r>
          </a:p>
          <a:p>
            <a:pPr marL="0" indent="0">
              <a:buNone/>
            </a:pPr>
            <a:r>
              <a:rPr lang="en-US" dirty="0" err="1"/>
              <a:t>strip.text.x</a:t>
            </a:r>
            <a:r>
              <a:rPr lang="en-US" dirty="0"/>
              <a:t>        	text         	text for horizontal strips </a:t>
            </a:r>
          </a:p>
          <a:p>
            <a:pPr marL="0" indent="0">
              <a:buNone/>
            </a:pPr>
            <a:r>
              <a:rPr lang="en-US" dirty="0" err="1"/>
              <a:t>strip.text.y</a:t>
            </a:r>
            <a:r>
              <a:rPr lang="en-US" dirty="0"/>
              <a:t>        	text         	text for vertical strips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D4EFE-5E93-D64B-BF72-92765C217D2D}"/>
              </a:ext>
            </a:extLst>
          </p:cNvPr>
          <p:cNvSpPr txBox="1"/>
          <p:nvPr/>
        </p:nvSpPr>
        <p:spPr>
          <a:xfrm>
            <a:off x="5486400" y="2286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sledgehammer of a tool, </a:t>
            </a:r>
            <a:r>
              <a:rPr lang="en-US" dirty="0" err="1"/>
              <a:t>element_blank</a:t>
            </a:r>
            <a:r>
              <a:rPr lang="en-US" dirty="0"/>
              <a:t>(), that shuts</a:t>
            </a:r>
          </a:p>
          <a:p>
            <a:r>
              <a:rPr lang="en-US" dirty="0"/>
              <a:t>down all rendering of a panel.() component, as we have used for</a:t>
            </a:r>
          </a:p>
          <a:p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/>
              <a:t>element_blank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92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7630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panel</a:t>
            </a:r>
            <a:r>
              <a:rPr lang="en-US" dirty="0"/>
              <a:t> group of theme elements have some logical names, like</a:t>
            </a:r>
          </a:p>
          <a:p>
            <a:pPr marL="0" indent="0">
              <a:buNone/>
            </a:pPr>
            <a:r>
              <a:rPr lang="en-US" dirty="0"/>
              <a:t>‘background’ and ‘grid’, corresponding to clear features in a figure.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specifies arguments for the panel group geometric components, such as ‘</a:t>
            </a:r>
            <a:r>
              <a:rPr lang="en-US" dirty="0" err="1"/>
              <a:t>rect</a:t>
            </a:r>
            <a:r>
              <a:rPr lang="en-US" dirty="0"/>
              <a:t>’ for ‘rectangle’ or ‘line’ for ‘lines’.</a:t>
            </a:r>
          </a:p>
          <a:p>
            <a:endParaRPr lang="en-US" dirty="0"/>
          </a:p>
          <a:p>
            <a:r>
              <a:rPr lang="en-US" dirty="0"/>
              <a:t>Each of these </a:t>
            </a:r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arguments can be customized with now familiar (we hope) arguments such as fill = and </a:t>
            </a:r>
            <a:r>
              <a:rPr lang="en-US" dirty="0" err="1"/>
              <a:t>colour</a:t>
            </a:r>
            <a:r>
              <a:rPr lang="en-US" dirty="0"/>
              <a:t> =, as we have used via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element_rect</a:t>
            </a:r>
            <a:r>
              <a:rPr lang="en-US" dirty="0"/>
              <a:t>(fill = NA, </a:t>
            </a:r>
            <a:r>
              <a:rPr lang="en-US" dirty="0" err="1"/>
              <a:t>colour</a:t>
            </a:r>
            <a:r>
              <a:rPr lang="en-US" dirty="0"/>
              <a:t> = "black").</a:t>
            </a:r>
          </a:p>
          <a:p>
            <a:endParaRPr lang="en-US" dirty="0"/>
          </a:p>
          <a:p>
            <a:r>
              <a:rPr lang="en-US" dirty="0"/>
              <a:t>There is a sledgehammer of a tool,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all rendering of a </a:t>
            </a:r>
            <a:r>
              <a:rPr lang="en-US" dirty="0">
                <a:solidFill>
                  <a:srgbClr val="C00000"/>
                </a:solidFill>
              </a:rPr>
              <a:t>panel.</a:t>
            </a:r>
            <a:r>
              <a:rPr lang="en-US" dirty="0"/>
              <a:t>() component, as we have used for </a:t>
            </a:r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6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F84A-CADB-E54F-A0A3-85BB9151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Some </a:t>
            </a:r>
            <a:r>
              <a:rPr lang="en-US" sz="3200" dirty="0">
                <a:solidFill>
                  <a:srgbClr val="C00000"/>
                </a:solidFill>
              </a:rPr>
              <a:t>theme</a:t>
            </a:r>
            <a:r>
              <a:rPr lang="en-US" sz="3200" dirty="0"/>
              <a:t>() Syntax for Axis Titles and Ticks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978EC-2D1F-3D44-9BC3-A9D9069A8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eg_box</a:t>
            </a:r>
            <a:r>
              <a:rPr lang="en-US" sz="2200" dirty="0"/>
              <a:t> +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C00000"/>
                </a:solidFill>
              </a:rPr>
              <a:t>theme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axis.title.x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 err="1">
                <a:solidFill>
                  <a:srgbClr val="00B050"/>
                </a:solidFill>
              </a:rPr>
              <a:t>colour</a:t>
            </a:r>
            <a:r>
              <a:rPr lang="en-US" sz="2200" dirty="0"/>
              <a:t> = "</a:t>
            </a:r>
            <a:r>
              <a:rPr lang="en-US" sz="2200" dirty="0" err="1">
                <a:solidFill>
                  <a:srgbClr val="0070C0"/>
                </a:solidFill>
              </a:rPr>
              <a:t>cornflowerblue</a:t>
            </a:r>
            <a:r>
              <a:rPr lang="en-US" sz="2200" dirty="0"/>
              <a:t>",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</a:t>
            </a:r>
            <a:r>
              <a:rPr lang="en-US" sz="2200" dirty="0" err="1"/>
              <a:t>rel</a:t>
            </a:r>
            <a:r>
              <a:rPr lang="en-US" sz="2200" dirty="0"/>
              <a:t>(2)),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axis.text.x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angle</a:t>
            </a:r>
            <a:r>
              <a:rPr lang="en-US" sz="2200" dirty="0"/>
              <a:t> = 45,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 13, </a:t>
            </a:r>
            <a:r>
              <a:rPr lang="en-US" sz="2200" dirty="0" err="1">
                <a:solidFill>
                  <a:srgbClr val="00B050"/>
                </a:solidFill>
              </a:rPr>
              <a:t>vjust</a:t>
            </a:r>
            <a:r>
              <a:rPr lang="en-US" sz="2200" dirty="0"/>
              <a:t> = 0.5))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F87D1-CF88-E345-91C3-26BB05A3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71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7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1282-EC17-3C42-AD48-99644E72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Discrete-Axis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7ABE-E218-8049-B1BF-52738A945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Discrete axes, as in our boxplot example, delineate different groups of data according to the values of a categorical variable (factor or character vector).</a:t>
            </a:r>
          </a:p>
          <a:p>
            <a:r>
              <a:rPr lang="en-US" sz="2400" dirty="0"/>
              <a:t>We use the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() or </a:t>
            </a:r>
            <a:r>
              <a:rPr lang="en-US" sz="2400" dirty="0" err="1">
                <a:solidFill>
                  <a:srgbClr val="C00000"/>
                </a:solidFill>
              </a:rPr>
              <a:t>scale_y_discrete</a:t>
            </a:r>
            <a:r>
              <a:rPr lang="en-US" sz="2400" dirty="0"/>
              <a:t>() function to customize the labelling of groups.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limits</a:t>
            </a:r>
            <a:r>
              <a:rPr lang="en-US" sz="2400" dirty="0"/>
              <a:t> = c("</a:t>
            </a:r>
            <a:r>
              <a:rPr lang="en-US" sz="2400" dirty="0" err="1">
                <a:solidFill>
                  <a:srgbClr val="0070C0"/>
                </a:solidFill>
              </a:rPr>
              <a:t>Ungrazed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"), 	</a:t>
            </a:r>
            <a:r>
              <a:rPr lang="en-US" sz="2400" dirty="0">
                <a:solidFill>
                  <a:srgbClr val="00B050"/>
                </a:solidFill>
              </a:rPr>
              <a:t>labels</a:t>
            </a:r>
            <a:r>
              <a:rPr lang="en-US" sz="2400" dirty="0"/>
              <a:t> = c("</a:t>
            </a:r>
            <a:r>
              <a:rPr lang="en-US" sz="2400" dirty="0">
                <a:solidFill>
                  <a:srgbClr val="0070C0"/>
                </a:solidFill>
              </a:rPr>
              <a:t>Control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51C9F-19AB-7B44-B566-745B6705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8" y="4018548"/>
            <a:ext cx="2687052" cy="268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E21FA-2858-D74A-A586-6E94B4B9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018547"/>
            <a:ext cx="2661385" cy="26613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ED57D-F896-BC49-A42D-8018F29793F7}"/>
              </a:ext>
            </a:extLst>
          </p:cNvPr>
          <p:cNvCxnSpPr/>
          <p:nvPr/>
        </p:nvCxnSpPr>
        <p:spPr>
          <a:xfrm>
            <a:off x="4724400" y="517117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02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B0D9-C9E7-3543-BDAB-BA83DF04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Fruit,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	Grazing))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legend.position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"none")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815BF-2097-404E-BFD8-BE4B5409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31" y="3429000"/>
            <a:ext cx="3243714" cy="324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B047E-EA59-874B-A11D-269776FF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62" y="3433813"/>
            <a:ext cx="3243714" cy="32437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4B825-380C-CA49-A7EA-BF9B84D5E493}"/>
              </a:ext>
            </a:extLst>
          </p:cNvPr>
          <p:cNvCxnSpPr/>
          <p:nvPr/>
        </p:nvCxnSpPr>
        <p:spPr>
          <a:xfrm>
            <a:off x="3505200" y="4114800"/>
            <a:ext cx="1383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02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944562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do all your data visualization in </a:t>
            </a:r>
            <a:r>
              <a:rPr lang="en-US" i="1" dirty="0"/>
              <a:t>ggplot2</a:t>
            </a:r>
            <a:r>
              <a:rPr lang="en-US" dirty="0"/>
              <a:t>. Base R has much more control of small details, but is also more complex in syntax. </a:t>
            </a:r>
          </a:p>
          <a:p>
            <a:r>
              <a:rPr lang="en-US" dirty="0"/>
              <a:t>Three most common figure types: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Box and whisker plot</a:t>
            </a:r>
          </a:p>
          <a:p>
            <a:pPr lvl="1"/>
            <a:r>
              <a:rPr lang="en-US" dirty="0"/>
              <a:t>Histogram</a:t>
            </a:r>
          </a:p>
          <a:p>
            <a:r>
              <a:rPr lang="en-US" dirty="0"/>
              <a:t>Some people advocate abandoning bar charts/error bars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journals.plos.org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plosbiology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article?id</a:t>
            </a:r>
            <a:r>
              <a:rPr lang="en-US" dirty="0">
                <a:hlinkClick r:id="rId2"/>
              </a:rPr>
              <a:t>=10.1371/journal.pbio.1002128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6200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Lets make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dplyr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>
                <a:solidFill>
                  <a:srgbClr val="0432FF"/>
                </a:solidFill>
              </a:rPr>
              <a:t>(ggplot2)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compensation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('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')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Notice that only a very small amount of code produces a OK looking graph</a:t>
            </a:r>
          </a:p>
          <a:p>
            <a:r>
              <a:rPr lang="en-US" dirty="0"/>
              <a:t>Open parentheses means no further parameters are defined </a:t>
            </a:r>
          </a:p>
          <a:p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means ‘aesthetics’, the mapping between variables in the dataset and features of the graph.</a:t>
            </a:r>
          </a:p>
          <a:p>
            <a:r>
              <a:rPr lang="en-US" i="1" dirty="0"/>
              <a:t>ggplot2</a:t>
            </a:r>
            <a:r>
              <a:rPr lang="en-US" dirty="0"/>
              <a:t> works by adding layers and components to the aesthetic map; every new line of code is another layer.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944562"/>
          </a:xfrm>
        </p:spPr>
        <p:txBody>
          <a:bodyPr>
            <a:normAutofit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aesthetics and data always form the first layer.</a:t>
            </a:r>
          </a:p>
          <a:p>
            <a:r>
              <a:rPr lang="en-US" dirty="0"/>
              <a:t>Then we add the geometric objects (</a:t>
            </a:r>
            <a:r>
              <a:rPr lang="en-US" dirty="0" err="1">
                <a:solidFill>
                  <a:srgbClr val="C00000"/>
                </a:solidFill>
              </a:rPr>
              <a:t>geom</a:t>
            </a:r>
            <a:r>
              <a:rPr lang="en-US" dirty="0"/>
              <a:t>) like points, lines, etc.</a:t>
            </a:r>
          </a:p>
          <a:p>
            <a:r>
              <a:rPr lang="en-US" dirty="0"/>
              <a:t>Lastly, we add/adjust other components, like x- and y-label customization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4F771-2C32-BC49-967C-F47248ED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378200"/>
            <a:ext cx="3479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1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Interpretation, Then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quickly get rid of the grey background (default in </a:t>
            </a:r>
            <a:r>
              <a:rPr lang="en-US" dirty="0" err="1"/>
              <a:t>theme_gray</a:t>
            </a:r>
            <a:r>
              <a:rPr lang="en-US" dirty="0"/>
              <a:t>), how to alter the size of points and text, and how to make the colors correspond to the groups for the Grazing factor.</a:t>
            </a:r>
          </a:p>
          <a:p>
            <a:r>
              <a:rPr lang="en-US" dirty="0"/>
              <a:t>Themes are predefined sets of customizations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(x = Root, y 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482CE-B21B-E246-86EC-1A7C3079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712411"/>
            <a:ext cx="4724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Multiple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3820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 = Fruit, </a:t>
            </a:r>
            <a:r>
              <a:rPr lang="en-US" dirty="0">
                <a:solidFill>
                  <a:srgbClr val="00B050"/>
                </a:solidFill>
              </a:rPr>
              <a:t>shape</a:t>
            </a:r>
            <a:r>
              <a:rPr lang="en-US" dirty="0">
                <a:solidFill>
                  <a:srgbClr val="0432FF"/>
                </a:solidFill>
              </a:rPr>
              <a:t> = Grazing,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>
                <a:solidFill>
                  <a:srgbClr val="0432FF"/>
                </a:solidFill>
              </a:rPr>
              <a:t> = Grazing))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size</a:t>
            </a:r>
            <a:r>
              <a:rPr lang="en-US" dirty="0">
                <a:solidFill>
                  <a:srgbClr val="0432FF"/>
                </a:solidFill>
              </a:rPr>
              <a:t> = 5)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0432FF"/>
                </a:solidFill>
              </a:rPr>
              <a:t>("Root Biomass")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>
                <a:solidFill>
                  <a:srgbClr val="0432FF"/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 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0C42C-4E91-864D-8BCE-0F4F4797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05200"/>
            <a:ext cx="4876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Box-and-Whisker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44562"/>
            <a:ext cx="8458200" cy="533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/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/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size</a:t>
            </a:r>
            <a:r>
              <a:rPr lang="en-US" sz="2600" dirty="0"/>
              <a:t> = 4, </a:t>
            </a:r>
            <a:r>
              <a:rPr lang="en-US" sz="2600" dirty="0">
                <a:solidFill>
                  <a:srgbClr val="00B050"/>
                </a:solidFill>
              </a:rPr>
              <a:t>color</a:t>
            </a:r>
            <a:r>
              <a:rPr lang="en-US" sz="2600" dirty="0"/>
              <a:t> = '</a:t>
            </a:r>
            <a:r>
              <a:rPr lang="en-US" sz="2600" dirty="0" err="1"/>
              <a:t>lightgrey</a:t>
            </a:r>
            <a:r>
              <a:rPr lang="en-US" sz="2600" dirty="0"/>
              <a:t>', </a:t>
            </a:r>
            <a:r>
              <a:rPr lang="en-US" sz="2600" dirty="0">
                <a:solidFill>
                  <a:srgbClr val="00B050"/>
                </a:solidFill>
              </a:rPr>
              <a:t>alpha</a:t>
            </a:r>
            <a:r>
              <a:rPr lang="en-US" sz="2600" dirty="0"/>
              <a:t> = 0.5)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DBE2-7C43-7849-A48B-22C12E0A5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25" y="4941886"/>
            <a:ext cx="2780975" cy="1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9B17F-35B6-D04F-8D0E-8349A7D63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536306"/>
            <a:ext cx="2895600" cy="193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75FCC4-CEDD-5D46-BBCB-ED04573741C2}"/>
              </a:ext>
            </a:extLst>
          </p:cNvPr>
          <p:cNvCxnSpPr/>
          <p:nvPr/>
        </p:nvCxnSpPr>
        <p:spPr>
          <a:xfrm>
            <a:off x="381000" y="46482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0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ED59-C310-0B49-A3BF-D7CBA964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32004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ggplot2 pre-defined 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9186A-8CDD-0743-AF63-D6C55FD6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"/>
            <a:ext cx="3622964" cy="6678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4FF19-EC83-4B44-86F1-2C5667AB8FC2}"/>
              </a:ext>
            </a:extLst>
          </p:cNvPr>
          <p:cNvSpPr txBox="1"/>
          <p:nvPr/>
        </p:nvSpPr>
        <p:spPr>
          <a:xfrm>
            <a:off x="177361" y="1417002"/>
            <a:ext cx="3492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err="1">
                <a:hlinkClick r:id="rId3"/>
              </a:rPr>
              <a:t>sape.inf.usi.ch</a:t>
            </a:r>
            <a:r>
              <a:rPr lang="en-US" sz="1200" dirty="0">
                <a:hlinkClick r:id="rId3"/>
              </a:rPr>
              <a:t>/quick-reference/ggplot2/</a:t>
            </a:r>
            <a:r>
              <a:rPr lang="en-US" sz="1200" dirty="0" err="1">
                <a:hlinkClick r:id="rId3"/>
              </a:rPr>
              <a:t>colour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804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8404</TotalTime>
  <Words>1326</Words>
  <Application>Microsoft Macintosh PowerPoint</Application>
  <PresentationFormat>On-screen Show (4:3)</PresentationFormat>
  <Paragraphs>238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Lecture 4 Data Visualization with ggplot2</vt:lpstr>
      <vt:lpstr>PowerPoint Presentation</vt:lpstr>
      <vt:lpstr>Visualization</vt:lpstr>
      <vt:lpstr>Lets make a graph</vt:lpstr>
      <vt:lpstr>ggplot2</vt:lpstr>
      <vt:lpstr>Interpretation, Then Customize</vt:lpstr>
      <vt:lpstr>Multiple Customizations</vt:lpstr>
      <vt:lpstr>Box-and-Whisker Plots</vt:lpstr>
      <vt:lpstr>ggplot2 pre-defined colors </vt:lpstr>
      <vt:lpstr>RColorBrewer palettes:  install.packages("RColorBrewer")</vt:lpstr>
      <vt:lpstr>Distributions: Making Histograms</vt:lpstr>
      <vt:lpstr>Faceting</vt:lpstr>
      <vt:lpstr>Saving Graphs</vt:lpstr>
      <vt:lpstr>Ch. 8 Scales and Themes in ggplot2</vt:lpstr>
      <vt:lpstr>PowerPoint Presentation</vt:lpstr>
      <vt:lpstr>Things You May Want to Customize</vt:lpstr>
      <vt:lpstr>Axis Labels, Axis Limits, and Annotation</vt:lpstr>
      <vt:lpstr>Putting Custom Text Inside Figure</vt:lpstr>
      <vt:lpstr>Scales</vt:lpstr>
      <vt:lpstr>Scales</vt:lpstr>
      <vt:lpstr>Scales</vt:lpstr>
      <vt:lpstr>The Theme</vt:lpstr>
      <vt:lpstr>Theme Elements</vt:lpstr>
      <vt:lpstr>The Theme</vt:lpstr>
      <vt:lpstr>Some theme() Syntax for Axis Titles and Ticks</vt:lpstr>
      <vt:lpstr>Discrete-Axis Customizations</vt:lpstr>
      <vt:lpstr>Legend Position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414</cp:revision>
  <dcterms:created xsi:type="dcterms:W3CDTF">2013-09-18T21:00:03Z</dcterms:created>
  <dcterms:modified xsi:type="dcterms:W3CDTF">2020-10-26T20:44:01Z</dcterms:modified>
  <cp:category/>
</cp:coreProperties>
</file>